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5"/>
  </p:notes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33845-A09E-4896-AAC5-292E5815456D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89F1E-EDCF-47C0-92FF-150B38DE0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9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B87E-4591-47A1-9046-CF63F17215EF}" type="datetime2">
              <a:rPr lang="en-US" smtClean="0"/>
              <a:t>Saturday, July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9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July 31,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610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July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711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July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045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July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902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July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8031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July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13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Saturday, July 31,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2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Saturday, July 31,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9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Saturday, July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0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Saturday, July 31,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6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Saturday, July 31,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Saturday, July 31,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3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Saturday, July 31,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2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Saturday, July 31,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4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Saturday, July 31,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6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Saturday, July 31,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2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352ED3-3C46-4C9A-9738-67B2D875E7E2}" type="datetime2">
              <a:rPr lang="en-US" smtClean="0"/>
              <a:pPr/>
              <a:t>Saturday, July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8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F0F04C-1E50-45FE-9E0E-4A941C43A3B6}"/>
              </a:ext>
            </a:extLst>
          </p:cNvPr>
          <p:cNvSpPr txBox="1"/>
          <p:nvPr/>
        </p:nvSpPr>
        <p:spPr>
          <a:xfrm>
            <a:off x="1885314" y="1496710"/>
            <a:ext cx="56084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Conversion of </a:t>
            </a:r>
          </a:p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Sign Language (ASL) to Text</a:t>
            </a:r>
            <a:endParaRPr lang="en-I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Beveled 6">
            <a:extLst>
              <a:ext uri="{FF2B5EF4-FFF2-40B4-BE49-F238E27FC236}">
                <a16:creationId xmlns:a16="http://schemas.microsoft.com/office/drawing/2014/main" id="{8E7D94A8-BBE3-4FED-84BC-9619250C5494}"/>
              </a:ext>
            </a:extLst>
          </p:cNvPr>
          <p:cNvSpPr/>
          <p:nvPr/>
        </p:nvSpPr>
        <p:spPr>
          <a:xfrm>
            <a:off x="6755906" y="1157034"/>
            <a:ext cx="5069150" cy="3062796"/>
          </a:xfrm>
          <a:prstGeom prst="beve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A74A6-FF99-42D0-A276-612E34E12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7" r="8983"/>
          <a:stretch/>
        </p:blipFill>
        <p:spPr>
          <a:xfrm>
            <a:off x="7340354" y="1592039"/>
            <a:ext cx="1233996" cy="1609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78E402-DDE6-4854-9FD4-300D558E9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779" y="1592039"/>
            <a:ext cx="1609443" cy="1609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EBEB83-BB9D-4EAF-9462-8A61D2D9E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11" y="1715745"/>
            <a:ext cx="1476375" cy="1485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FD4687-0B39-4070-9D65-7631CFA10AA1}"/>
              </a:ext>
            </a:extLst>
          </p:cNvPr>
          <p:cNvSpPr/>
          <p:nvPr/>
        </p:nvSpPr>
        <p:spPr>
          <a:xfrm>
            <a:off x="7265633" y="3065669"/>
            <a:ext cx="40496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          I          T</a:t>
            </a:r>
            <a:endParaRPr lang="en-IN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B94BE-3135-42FB-BF9F-3713A6CCD204}"/>
              </a:ext>
            </a:extLst>
          </p:cNvPr>
          <p:cNvSpPr txBox="1"/>
          <p:nvPr/>
        </p:nvSpPr>
        <p:spPr>
          <a:xfrm>
            <a:off x="1963445" y="4530293"/>
            <a:ext cx="7597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Mentor : Mr. </a:t>
            </a:r>
            <a:r>
              <a:rPr lang="en-US" sz="2400" b="1" dirty="0" err="1"/>
              <a:t>Sachin</a:t>
            </a:r>
            <a:r>
              <a:rPr lang="en-US" sz="2400" b="1" dirty="0"/>
              <a:t> Kumar Agrawal, </a:t>
            </a:r>
          </a:p>
          <a:p>
            <a:r>
              <a:rPr lang="en-US" sz="2400" b="1" dirty="0"/>
              <a:t>			</a:t>
            </a:r>
            <a:r>
              <a:rPr lang="en-US" sz="2000" b="1" dirty="0"/>
              <a:t>Assistant Professor, Dept of IT, BIT SINDRI</a:t>
            </a:r>
            <a:endParaRPr lang="en-IN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EA5CC-86E8-4813-BB20-804DC0048066}"/>
              </a:ext>
            </a:extLst>
          </p:cNvPr>
          <p:cNvSpPr txBox="1"/>
          <p:nvPr/>
        </p:nvSpPr>
        <p:spPr>
          <a:xfrm>
            <a:off x="1864311" y="5590835"/>
            <a:ext cx="1014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Abhay Kumar | Adarsh Kumar | Amit </a:t>
            </a:r>
            <a:r>
              <a:rPr lang="en-US" dirty="0" err="1"/>
              <a:t>Oraon</a:t>
            </a:r>
            <a:r>
              <a:rPr lang="en-US" dirty="0"/>
              <a:t> | </a:t>
            </a:r>
            <a:r>
              <a:rPr lang="en-US" dirty="0" err="1"/>
              <a:t>Anibrato</a:t>
            </a:r>
            <a:r>
              <a:rPr lang="en-US" dirty="0"/>
              <a:t> Adhikari | Ranjan Kr. Choubey | Tanveer Azam Ansari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63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BF754-CFDE-4463-9B8F-0330C408230D}"/>
              </a:ext>
            </a:extLst>
          </p:cNvPr>
          <p:cNvSpPr txBox="1"/>
          <p:nvPr/>
        </p:nvSpPr>
        <p:spPr>
          <a:xfrm>
            <a:off x="5106140" y="298494"/>
            <a:ext cx="1979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993F2-AAB8-4A87-99C9-863987C52BDD}"/>
              </a:ext>
            </a:extLst>
          </p:cNvPr>
          <p:cNvSpPr txBox="1"/>
          <p:nvPr/>
        </p:nvSpPr>
        <p:spPr>
          <a:xfrm>
            <a:off x="1484790" y="1347182"/>
            <a:ext cx="4427738" cy="5212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For the final output, we had some parameters set as: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We store the count of output symbol in a dictionary and print it at “Character”.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If the printed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character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detected 25 times and have a Count difference of 10 from the second most detected character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we add it to “Word”.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Whenever the count of “blank” exceeds a certain value, the current “word” is added to “Sentence”.</a:t>
            </a:r>
          </a:p>
          <a:p>
            <a:pPr marL="285750" lvl="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WhatsApp Video 2021-07-30 at 1.12.44 PM">
            <a:hlinkClick r:id="" action="ppaction://media"/>
            <a:extLst>
              <a:ext uri="{FF2B5EF4-FFF2-40B4-BE49-F238E27FC236}">
                <a16:creationId xmlns:a16="http://schemas.microsoft.com/office/drawing/2014/main" id="{02DE60C2-7A85-4DAC-86DC-73BD7B6C3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4878" y="1560335"/>
            <a:ext cx="5365405" cy="37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3442F6-0D58-41FA-96FD-431F749EA426}"/>
              </a:ext>
            </a:extLst>
          </p:cNvPr>
          <p:cNvSpPr txBox="1"/>
          <p:nvPr/>
        </p:nvSpPr>
        <p:spPr>
          <a:xfrm>
            <a:off x="5129074" y="488272"/>
            <a:ext cx="1933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7BCAE-7EB8-4790-9A5B-624286104C39}"/>
              </a:ext>
            </a:extLst>
          </p:cNvPr>
          <p:cNvSpPr txBox="1"/>
          <p:nvPr/>
        </p:nvSpPr>
        <p:spPr>
          <a:xfrm>
            <a:off x="2299316" y="1607903"/>
            <a:ext cx="8265111" cy="25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have achieved an accuracy of 92.37% in our model using the combination of layer 1 and layer 2.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Our main aim was to create a project which can be used with readily available resources for a naïve user wanting to access this technology without spending a lot on hardware. 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sensor not only isn’t readily available but also is expensive. Thus, our model uses a normal webcam of the laptop.  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380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9CD97-093D-4DD9-869E-E96B01DF7B8E}"/>
              </a:ext>
            </a:extLst>
          </p:cNvPr>
          <p:cNvSpPr txBox="1"/>
          <p:nvPr/>
        </p:nvSpPr>
        <p:spPr>
          <a:xfrm>
            <a:off x="4604551" y="257452"/>
            <a:ext cx="298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B52AB-F4CE-4B93-8145-4B4D195879B2}"/>
              </a:ext>
            </a:extLst>
          </p:cNvPr>
          <p:cNvSpPr txBox="1"/>
          <p:nvPr/>
        </p:nvSpPr>
        <p:spPr>
          <a:xfrm>
            <a:off x="1509205" y="1100045"/>
            <a:ext cx="10440140" cy="496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900"/>
              </a:spcBef>
              <a:spcAft>
                <a:spcPts val="1000"/>
              </a:spcAft>
              <a:buFont typeface="+mj-lt"/>
              <a:buAutoNum type="alphaLcParenR"/>
              <a:tabLst>
                <a:tab pos="4673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finger spelling sign language translator is obtained which has an overall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accuracy of 92.37%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900"/>
              </a:spcBef>
              <a:spcAft>
                <a:spcPts val="1000"/>
              </a:spcAft>
              <a:buFont typeface="+mj-lt"/>
              <a:buAutoNum type="alphaLcParenR"/>
              <a:tabLst>
                <a:tab pos="4673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main objective has been achieved, that is, the need for an interpreter has been eliminated.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900"/>
              </a:spcBef>
              <a:spcAft>
                <a:spcPts val="1000"/>
              </a:spcAft>
              <a:buFont typeface="+mj-lt"/>
              <a:buAutoNum type="alphaLcParenR"/>
              <a:tabLst>
                <a:tab pos="4673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Bad lighting conditions can lead to errors in detection of signs by the algorithm due to surrounding noise. Also, a lighter background contrasting with the hand being detected would yield better outputs as experienced by us. 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900"/>
              </a:spcBef>
              <a:spcAft>
                <a:spcPts val="1000"/>
              </a:spcAft>
              <a:buFont typeface="+mj-lt"/>
              <a:buAutoNum type="alphaLcParenR"/>
              <a:tabLst>
                <a:tab pos="4673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other issue that people might face is regarding their proficiency in knowing the ASL gestures. Bad gesture postures will not yield correct predictions.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Future prospects: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This project can be used as a web or mobile application in various fields like education, entertainment,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defence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One can use it to predict already existing sign languages like ASL (already done here) and also create their own secret code language (can be used by the army).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411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1D7B8-D48B-4813-A70E-05C8452DC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3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1D725B-8430-4E98-AE8A-EC61D3757A0C}"/>
              </a:ext>
            </a:extLst>
          </p:cNvPr>
          <p:cNvSpPr txBox="1"/>
          <p:nvPr/>
        </p:nvSpPr>
        <p:spPr>
          <a:xfrm>
            <a:off x="4407344" y="393953"/>
            <a:ext cx="337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CBC52-8746-4EE0-822C-4F21A31E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9" b="16008"/>
          <a:stretch/>
        </p:blipFill>
        <p:spPr>
          <a:xfrm>
            <a:off x="7961163" y="1040028"/>
            <a:ext cx="3673559" cy="4094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1E861-1B77-49DC-8D21-8FB1E8E26F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74" r="23159"/>
          <a:stretch/>
        </p:blipFill>
        <p:spPr>
          <a:xfrm>
            <a:off x="8208507" y="5214885"/>
            <a:ext cx="3178869" cy="852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65635-7166-4CBE-9465-2CFA0E07F8EF}"/>
              </a:ext>
            </a:extLst>
          </p:cNvPr>
          <p:cNvSpPr txBox="1"/>
          <p:nvPr/>
        </p:nvSpPr>
        <p:spPr>
          <a:xfrm>
            <a:off x="1944209" y="1373936"/>
            <a:ext cx="5299969" cy="450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 sign language is a predominant sign language used to communicate with Deaf &amp; Mute people.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Communication is the process of exchange of thoughts and messages in various ways such as speech, signals, behaviour and visuals.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Gestures are the nonverbally exchanged messages and these gestures are understood with vision.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communicate with others deaf and mute community will have to take help of translators.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6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08B741-E8CF-429F-BBAE-5BA837DCCFE8}"/>
              </a:ext>
            </a:extLst>
          </p:cNvPr>
          <p:cNvSpPr txBox="1"/>
          <p:nvPr/>
        </p:nvSpPr>
        <p:spPr>
          <a:xfrm>
            <a:off x="4775085" y="395012"/>
            <a:ext cx="264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FE8B8-26B2-49E2-8920-B20E5948B40C}"/>
              </a:ext>
            </a:extLst>
          </p:cNvPr>
          <p:cNvSpPr txBox="1"/>
          <p:nvPr/>
        </p:nvSpPr>
        <p:spPr>
          <a:xfrm>
            <a:off x="1745942" y="1529091"/>
            <a:ext cx="6172939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is slow for specially-abled deaf and mute people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Translators are required when it comes to communicating with masses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Hiring a translator is expensive and sometimes translation errors also happen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can be compromised when bringing a third person in between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demand for low cost, easily available, and easy to use software is created.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51C500-D7B5-4BD0-8C0A-A65D2B94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59" y="1015257"/>
            <a:ext cx="3665424" cy="522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F2D17-13E8-407E-A856-4B1F77852801}"/>
              </a:ext>
            </a:extLst>
          </p:cNvPr>
          <p:cNvSpPr txBox="1"/>
          <p:nvPr/>
        </p:nvSpPr>
        <p:spPr>
          <a:xfrm>
            <a:off x="3874788" y="423796"/>
            <a:ext cx="4584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SOLUTION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C55CE-6358-4665-9AD8-8F9507B963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12" y="1903557"/>
            <a:ext cx="5788660" cy="32994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DE976E-9E9D-42B1-98E7-DA4D689F476A}"/>
              </a:ext>
            </a:extLst>
          </p:cNvPr>
          <p:cNvSpPr txBox="1"/>
          <p:nvPr/>
        </p:nvSpPr>
        <p:spPr>
          <a:xfrm>
            <a:off x="1615736" y="1802167"/>
            <a:ext cx="4409453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Acquisition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Pre-processing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Passing the data to layer 1 CNN model.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Applying a filter to layer 1 output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Passing the data to respective layer 2 model (if filter triggered).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Printing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801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1A6A6-F03B-44CA-B0AB-A6A7BCA9DF93}"/>
              </a:ext>
            </a:extLst>
          </p:cNvPr>
          <p:cNvSpPr txBox="1"/>
          <p:nvPr/>
        </p:nvSpPr>
        <p:spPr>
          <a:xfrm>
            <a:off x="4213933" y="448897"/>
            <a:ext cx="376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26A62-0162-4FF0-A9B6-E70FF299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1824361"/>
            <a:ext cx="7309281" cy="4292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95600-7188-4BA1-9D80-FA2E02F0DDEC}"/>
              </a:ext>
            </a:extLst>
          </p:cNvPr>
          <p:cNvSpPr txBox="1"/>
          <p:nvPr/>
        </p:nvSpPr>
        <p:spPr>
          <a:xfrm>
            <a:off x="1837677" y="1678863"/>
            <a:ext cx="3213717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Python = UI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labels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Area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Buttons: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251689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053AF-B738-48A4-A8C8-D333352D6C23}"/>
              </a:ext>
            </a:extLst>
          </p:cNvPr>
          <p:cNvSpPr txBox="1"/>
          <p:nvPr/>
        </p:nvSpPr>
        <p:spPr>
          <a:xfrm>
            <a:off x="4094825" y="348806"/>
            <a:ext cx="400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962BF-F06A-4AB9-9D55-3FFE582E7D87}"/>
              </a:ext>
            </a:extLst>
          </p:cNvPr>
          <p:cNvSpPr txBox="1"/>
          <p:nvPr/>
        </p:nvSpPr>
        <p:spPr>
          <a:xfrm>
            <a:off x="1617954" y="1077786"/>
            <a:ext cx="10056181" cy="312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aptured around 1,100 images of each of the symbol in ASL (American Sign Language) for training purposes and around 200 images per symbol for testing purpose.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 capture each frame shown by the webcam of our machine and define a Region of Interest (ROI) which is denoted by a bounded square as shown in the image below.  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Extracted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the ROI which is RGB and convert it into grayscale image. 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Apply gaussian blur filter to collected image.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sed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Adaptive Threshold technique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 separate desirable foreground image objects from the background.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E9B3E-3475-41B3-B2AE-00EA3F697C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97097" y="1083303"/>
            <a:ext cx="2214880" cy="87485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282A07C-5890-4CB6-AF0C-FA25DC559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47323"/>
              </p:ext>
            </p:extLst>
          </p:nvPr>
        </p:nvGraphicFramePr>
        <p:xfrm>
          <a:off x="2730243" y="4359129"/>
          <a:ext cx="8748588" cy="2214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098">
                  <a:extLst>
                    <a:ext uri="{9D8B030D-6E8A-4147-A177-3AD203B41FA5}">
                      <a16:colId xmlns:a16="http://schemas.microsoft.com/office/drawing/2014/main" val="3051047746"/>
                    </a:ext>
                  </a:extLst>
                </a:gridCol>
                <a:gridCol w="1458098">
                  <a:extLst>
                    <a:ext uri="{9D8B030D-6E8A-4147-A177-3AD203B41FA5}">
                      <a16:colId xmlns:a16="http://schemas.microsoft.com/office/drawing/2014/main" val="4233756732"/>
                    </a:ext>
                  </a:extLst>
                </a:gridCol>
                <a:gridCol w="1458098">
                  <a:extLst>
                    <a:ext uri="{9D8B030D-6E8A-4147-A177-3AD203B41FA5}">
                      <a16:colId xmlns:a16="http://schemas.microsoft.com/office/drawing/2014/main" val="576512530"/>
                    </a:ext>
                  </a:extLst>
                </a:gridCol>
                <a:gridCol w="1458098">
                  <a:extLst>
                    <a:ext uri="{9D8B030D-6E8A-4147-A177-3AD203B41FA5}">
                      <a16:colId xmlns:a16="http://schemas.microsoft.com/office/drawing/2014/main" val="537537531"/>
                    </a:ext>
                  </a:extLst>
                </a:gridCol>
                <a:gridCol w="1458098">
                  <a:extLst>
                    <a:ext uri="{9D8B030D-6E8A-4147-A177-3AD203B41FA5}">
                      <a16:colId xmlns:a16="http://schemas.microsoft.com/office/drawing/2014/main" val="4066273411"/>
                    </a:ext>
                  </a:extLst>
                </a:gridCol>
                <a:gridCol w="1458098">
                  <a:extLst>
                    <a:ext uri="{9D8B030D-6E8A-4147-A177-3AD203B41FA5}">
                      <a16:colId xmlns:a16="http://schemas.microsoft.com/office/drawing/2014/main" val="52678120"/>
                    </a:ext>
                  </a:extLst>
                </a:gridCol>
              </a:tblGrid>
              <a:tr h="221497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077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25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61753-297B-43BB-BF34-2FC33CCEDA2B}"/>
              </a:ext>
            </a:extLst>
          </p:cNvPr>
          <p:cNvSpPr txBox="1"/>
          <p:nvPr/>
        </p:nvSpPr>
        <p:spPr>
          <a:xfrm>
            <a:off x="3848154" y="461638"/>
            <a:ext cx="5069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69532-1207-4672-8C13-98E280B25E27}"/>
              </a:ext>
            </a:extLst>
          </p:cNvPr>
          <p:cNvSpPr txBox="1"/>
          <p:nvPr/>
        </p:nvSpPr>
        <p:spPr>
          <a:xfrm>
            <a:off x="2724814" y="1224157"/>
            <a:ext cx="73158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 the collected Data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size and dimension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Resizing by using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128 x 128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to 4D NumPy array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Array [Number of images, length, breadth, channel]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8CA34-AE97-4AD1-AA6A-0C5C1D5E8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5971" y="1143494"/>
            <a:ext cx="2385269" cy="85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8BA25-8423-44E9-9656-22C333C537E6}"/>
              </a:ext>
            </a:extLst>
          </p:cNvPr>
          <p:cNvSpPr txBox="1"/>
          <p:nvPr/>
        </p:nvSpPr>
        <p:spPr>
          <a:xfrm>
            <a:off x="3565864" y="333206"/>
            <a:ext cx="506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CNN MODEL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AF59E-6078-4FE5-BD30-28E9BE3BCCA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8"/>
          <a:stretch/>
        </p:blipFill>
        <p:spPr bwMode="auto">
          <a:xfrm>
            <a:off x="8442665" y="625594"/>
            <a:ext cx="3297536" cy="60237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AA7F9C-EC03-4737-8471-BF0A6F737363}"/>
              </a:ext>
            </a:extLst>
          </p:cNvPr>
          <p:cNvSpPr txBox="1"/>
          <p:nvPr/>
        </p:nvSpPr>
        <p:spPr>
          <a:xfrm>
            <a:off x="1491449" y="1615736"/>
            <a:ext cx="6889071" cy="446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pair Conv2D layer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Filter size 64, kernel size 3 x 3, </a:t>
            </a:r>
            <a:r>
              <a:rPr lang="en-I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Activation function used.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Filter size 128, kernel size 3 x 3, </a:t>
            </a:r>
            <a:r>
              <a:rPr lang="en-I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Activation function used.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Filter size 256, kernel size 3 x 3, </a:t>
            </a:r>
            <a:r>
              <a:rPr lang="en-I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Activation function used.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Filter size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512, kernel size 3 x 3,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Activation function used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Dense Layer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size 256,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 used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size 128,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 used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size 64,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 used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size 27,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99639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41342D-8CCA-4747-BAD7-24C39B5ED7AC}"/>
              </a:ext>
            </a:extLst>
          </p:cNvPr>
          <p:cNvSpPr txBox="1"/>
          <p:nvPr/>
        </p:nvSpPr>
        <p:spPr>
          <a:xfrm>
            <a:off x="3548109" y="204187"/>
            <a:ext cx="509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TRAINING AND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DD47C-D3B5-4246-AB85-4FE79D889C8D}"/>
              </a:ext>
            </a:extLst>
          </p:cNvPr>
          <p:cNvSpPr txBox="1"/>
          <p:nvPr/>
        </p:nvSpPr>
        <p:spPr>
          <a:xfrm>
            <a:off x="1651246" y="913837"/>
            <a:ext cx="10369118" cy="630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IN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Phase 1 Training: 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IN" sz="14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sed a CNN model to implement a Classifier and fed the collected dataset (pre-processed image files) into the model. </a:t>
            </a:r>
          </a:p>
          <a:p>
            <a:pPr algn="just">
              <a:spcAft>
                <a:spcPts val="10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prediction layer estimates how likely the image will fall under one of the classes. This is achieved using </a:t>
            </a:r>
            <a:r>
              <a:rPr lang="en-IN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function.</a:t>
            </a:r>
          </a:p>
          <a:p>
            <a:pPr>
              <a:spcAft>
                <a:spcPts val="1000"/>
              </a:spcAft>
            </a:pPr>
            <a:r>
              <a:rPr lang="en-IN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Phase 1 Testing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We found that certain signs were not being detected accurately. </a:t>
            </a:r>
          </a:p>
          <a:p>
            <a:pPr algn="just">
              <a:spcAft>
                <a:spcPts val="1000"/>
              </a:spcAft>
            </a:pPr>
            <a:r>
              <a:rPr lang="en-IN" sz="14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 recognized that there are certain sets of signs which look similar to the camera and thus produce an uncertain prediction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800"/>
              </a:spcAft>
              <a:buAutoNum type="arabicPeriod"/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{D, R, U}</a:t>
            </a:r>
          </a:p>
          <a:p>
            <a:pPr marL="342900" indent="-342900">
              <a:spcAft>
                <a:spcPts val="800"/>
              </a:spcAft>
              <a:buAutoNum type="arabicPeriod"/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{S, M, T, N}</a:t>
            </a:r>
          </a:p>
          <a:p>
            <a:pPr>
              <a:spcAft>
                <a:spcPts val="800"/>
              </a:spcAft>
            </a:pPr>
            <a:r>
              <a:rPr lang="en-I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Phase 2 Training: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trained new classifiers again with these signs only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odified final CNN model: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during detection we encounter signs belonging to any character other than {D, R, U} and {S, M, T, N}, then we continue to use the phase 1 classifier.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we detect any signs among {D, R, U} and {S, M, T, N}, then they go through their separate set classifier once again and then their final output is shown to the user.</a:t>
            </a: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I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Phase 2 Testing:</a:t>
            </a: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After applying this 2 phase model, we are able to predict almost all characters.</a:t>
            </a:r>
          </a:p>
          <a:p>
            <a:pPr>
              <a:spcAft>
                <a:spcPts val="800"/>
              </a:spcAft>
            </a:pP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6042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788</TotalTime>
  <Words>1024</Words>
  <Application>Microsoft Office PowerPoint</Application>
  <PresentationFormat>Widescreen</PresentationFormat>
  <Paragraphs>89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Symbol</vt:lpstr>
      <vt:lpstr>Times New Roman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Adarsh Kumar</dc:creator>
  <cp:lastModifiedBy>Adarsh Kumar</cp:lastModifiedBy>
  <cp:revision>9</cp:revision>
  <dcterms:created xsi:type="dcterms:W3CDTF">2021-05-19T11:12:24Z</dcterms:created>
  <dcterms:modified xsi:type="dcterms:W3CDTF">2021-07-31T07:36:35Z</dcterms:modified>
</cp:coreProperties>
</file>